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56" r:id="rId2"/>
    <p:sldId id="265" r:id="rId3"/>
    <p:sldId id="282" r:id="rId4"/>
    <p:sldId id="286" r:id="rId5"/>
    <p:sldId id="283" r:id="rId6"/>
    <p:sldId id="269" r:id="rId7"/>
    <p:sldId id="270" r:id="rId8"/>
    <p:sldId id="289" r:id="rId9"/>
    <p:sldId id="278" r:id="rId10"/>
    <p:sldId id="279" r:id="rId11"/>
    <p:sldId id="291" r:id="rId12"/>
    <p:sldId id="288" r:id="rId13"/>
    <p:sldId id="287" r:id="rId14"/>
    <p:sldId id="281" r:id="rId15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D91B734-6F86-4652-AFC9-0DD1FA43D95A}">
          <p14:sldIdLst>
            <p14:sldId id="256"/>
            <p14:sldId id="265"/>
            <p14:sldId id="282"/>
            <p14:sldId id="286"/>
            <p14:sldId id="283"/>
            <p14:sldId id="269"/>
            <p14:sldId id="270"/>
            <p14:sldId id="289"/>
            <p14:sldId id="278"/>
            <p14:sldId id="279"/>
            <p14:sldId id="291"/>
            <p14:sldId id="288"/>
            <p14:sldId id="287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Иван Андреевич Дейнекин" initials="ИАД" lastIdx="1" clrIdx="0">
    <p:extLst>
      <p:ext uri="{19B8F6BF-5375-455C-9EA6-DF929625EA0E}">
        <p15:presenceInfo xmlns:p15="http://schemas.microsoft.com/office/powerpoint/2012/main" userId="S-1-5-21-327668770-1388082061-1146724251-115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2646" autoAdjust="0"/>
  </p:normalViewPr>
  <p:slideViewPr>
    <p:cSldViewPr>
      <p:cViewPr varScale="1">
        <p:scale>
          <a:sx n="83" d="100"/>
          <a:sy n="83" d="100"/>
        </p:scale>
        <p:origin x="2418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984E2-5F90-4012-8658-F6A2337E0430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43013"/>
            <a:ext cx="447675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7126"/>
            <a:ext cx="5486400" cy="39167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30746-CA26-49E7-A6B5-DB0F7172D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669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Доброго дня, коллеги, рассмотрим более подробно цели, которые поставлены перед областью на ближайший месяц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30746-CA26-49E7-A6B5-DB0F7172DF2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164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/>
              <a:t>В соответствии с поручением Дмитрия Николаевича Козака, на ближайший месяц министерство ЖКХ ставит перед вами следующие цели: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2081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/>
              <a:t>Первая цель достаточно проста. Все МКД на территории области уже несколько раз </a:t>
            </a:r>
            <a:r>
              <a:rPr lang="ru-RU" baseline="0" dirty="0" err="1"/>
              <a:t>проинвентаризованы</a:t>
            </a:r>
            <a:r>
              <a:rPr lang="ru-RU" baseline="0" dirty="0"/>
              <a:t>, их количество известно. Основные затруднения вызывают различия в написании адресов угловых домов. Для достижения цели, необходимо выполнить </a:t>
            </a:r>
            <a:r>
              <a:rPr lang="ru-RU" baseline="0" dirty="0" err="1"/>
              <a:t>сделующие</a:t>
            </a:r>
            <a:r>
              <a:rPr lang="ru-RU" baseline="0" dirty="0"/>
              <a:t> шаги: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805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/>
              <a:t>Со второй целью всё предельно ясно.</a:t>
            </a:r>
          </a:p>
          <a:p>
            <a:endParaRPr lang="ru-RU" baseline="0" dirty="0"/>
          </a:p>
          <a:p>
            <a:r>
              <a:rPr lang="ru-RU" baseline="0" dirty="0"/>
              <a:t>Доступ есть у обоих групп поставщиков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19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/>
              <a:t>Третья цель – значительно сложнее. Как правило, мы сталкиваемся с тем, что территории сами не знают всех своих домов. Однако, на территориях есть РСО, которые снабжают эти дома ресурсами и ваша задача – привлечь их к заполнению информации об ИЖФ. На уровне области мы уже привлекли ТНС-</a:t>
            </a:r>
            <a:r>
              <a:rPr lang="ru-RU" baseline="0" dirty="0" err="1"/>
              <a:t>Энерго</a:t>
            </a:r>
            <a:r>
              <a:rPr lang="ru-RU" baseline="0" dirty="0"/>
              <a:t> и </a:t>
            </a:r>
            <a:r>
              <a:rPr lang="ru-RU" baseline="0" dirty="0" err="1"/>
              <a:t>Газпроммежрегионгаз</a:t>
            </a:r>
            <a:r>
              <a:rPr lang="ru-RU" baseline="0" dirty="0"/>
              <a:t>, вы можете добавить сюда ваших локальных поставщиков воды, тепла, иные организации.</a:t>
            </a:r>
          </a:p>
          <a:p>
            <a:endParaRPr lang="ru-RU" baseline="0" dirty="0"/>
          </a:p>
          <a:p>
            <a:r>
              <a:rPr lang="ru-RU" baseline="0" dirty="0"/>
              <a:t>Что нами сделано. Во временное хранилище загружены базы данных по всем жилым помещениям от ТНС и Газпрома. Эти базы в настоящее время сверены на 1400000 адресов, не связалось в автоматическом режиме порядка 200 тыс. адресов, т.е. всего 12%. По этим адресам требуется ваша ручная сверка. Чтобы упростить эту задачу, мы разработали специальный модуль в нашей системе, который я покажу на следующих слайдах. При сверке не все адреса на территории могут быть актуальными. Иногда адреса у </a:t>
            </a:r>
            <a:r>
              <a:rPr lang="ru-RU" baseline="0" dirty="0" err="1"/>
              <a:t>ресурсников</a:t>
            </a:r>
            <a:r>
              <a:rPr lang="ru-RU" baseline="0" dirty="0"/>
              <a:t> привязаны к территории не по принципу административного деления, а по принципу источника ресурсов. К примеру, многие адреса, привязанные к </a:t>
            </a:r>
            <a:r>
              <a:rPr lang="ru-RU" baseline="0" dirty="0" err="1"/>
              <a:t>Ростову</a:t>
            </a:r>
            <a:r>
              <a:rPr lang="ru-RU" baseline="0" dirty="0"/>
              <a:t> на самом деле находятся на территории Азовского, </a:t>
            </a:r>
            <a:r>
              <a:rPr lang="ru-RU" baseline="0" dirty="0" err="1"/>
              <a:t>Аксайского</a:t>
            </a:r>
            <a:r>
              <a:rPr lang="ru-RU" baseline="0" dirty="0"/>
              <a:t> или </a:t>
            </a:r>
            <a:r>
              <a:rPr lang="ru-RU" baseline="0" dirty="0" err="1"/>
              <a:t>Мясниковского</a:t>
            </a:r>
            <a:r>
              <a:rPr lang="ru-RU" baseline="0" dirty="0"/>
              <a:t> районов. Это нормальная ситуация. Вы сопоставляете адреса, которые вам очевидны и понятны, по тем адресам, которые вы не можете найти – необходимо обращаться к РСО и выяснять с ними.</a:t>
            </a:r>
          </a:p>
          <a:p>
            <a:endParaRPr lang="ru-RU" baseline="0" dirty="0"/>
          </a:p>
          <a:p>
            <a:r>
              <a:rPr lang="ru-RU" baseline="0" dirty="0"/>
              <a:t>После того, как все адреса сверены, определены корректные наименования и по каждому ошибочному адресу отработано с РСО, необходимо загрузить адреса в ФИАС. Для этого нами также разработан простой инструмент, его покажу позже.</a:t>
            </a:r>
          </a:p>
          <a:p>
            <a:endParaRPr lang="ru-RU" baseline="0" dirty="0"/>
          </a:p>
          <a:p>
            <a:r>
              <a:rPr lang="ru-RU" baseline="0" dirty="0"/>
              <a:t>В принципе, после внесения адресов в ФИАС минимальные требования для их внесения в ГИС выполнены. После того как адреса появятся в ФИАС, вы уже можете загружать дома в ГИС. Однако, мы рекомендуем перед загрузкой в ГИС также провести сверку площадей и количества проживающих. Как это делается покажу позже.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044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ru-RU" baseline="0" dirty="0"/>
              <a:t>1 этап: На слайде представлен интерфейс для сопоставления улиц. Вверху выбирается поставщик информации, на слайде  это – ТНС </a:t>
            </a:r>
            <a:r>
              <a:rPr lang="ru-RU" baseline="0" dirty="0" err="1"/>
              <a:t>Энерго</a:t>
            </a:r>
            <a:r>
              <a:rPr lang="ru-RU" baseline="0" dirty="0"/>
              <a:t>, в левом поле при этом отображаются улицы, которые загружены из их базы, а в правом – улицы, которые занесли вы – орган местного самоуправления – в базу ИБЖКХ. Выбрав слева нераспознанную улицу и указав справа для неё корректное название,  можно нажимать кнопку «связать» после чего произойдёт автоматическая связка всех домов, привязанных у ТНС к выбранной улице.</a:t>
            </a:r>
          </a:p>
          <a:p>
            <a:pPr algn="l"/>
            <a:r>
              <a:rPr lang="ru-RU" baseline="0" dirty="0"/>
              <a:t>Если улицы ещё нет в базе ИБЖКХ, необходимо добавить её в ФИАС. После добавления, в течение недели улица автоматически появится в правом списке.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187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Сопоставление адресов происходит аналогично, за исключение того, что отсутствующий номер дома можно добавить во временные адреса ИБЖКХ сразу, не дожидаясь их обновления. При это вы всё равно обязаны добавить адрес в ФИАС. В столбце справа все номера домов из ФИАС имеют соответствующую отметку. Неотмеченные дома – это как раз временные адреса в нашей базе.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Сверка адресов со всеми поставщиками информации на территории ОМСУ позволит: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исключить возможность появления в ГИС ЖКХ нескольких квитанций от различных поставщиков ресурсов по одному конкретному помещению собственника;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получить корректные данные для отчетных форм, обязательных для ОМСУ, таких как ПП РФ 1115, 22-ЖКХ, 1-Жилфонд;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1195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397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 этап. При отсутствии данных о площадях и количестве проживающих предлагается использовать раздел сайта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ibzkh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«Работа с внешними адресами» страницу «Отчет по внешним адресам».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отчете включена информация от всех источников, которые загрузили адреса в ИБ ЖКХ: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информация, которая внесена ОМСУ и УК, ТСЖ, ТСН;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информация от Газпрома и ТНС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Энерго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pPr marL="171450" indent="-171450">
              <a:buFontTx/>
              <a:buChar char="-"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информация от прочих поставщиков информации, в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т.ч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РЦ.</a:t>
            </a:r>
          </a:p>
          <a:p>
            <a:pPr marL="0" indent="0">
              <a:buFontTx/>
              <a:buNone/>
            </a:pP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ОМСУ необходимо проанализировать информацию и использовать ее для загрузки в ИБ ЖКХ и в ГИС ЖКХ.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4135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</a:t>
            </a:r>
            <a:r>
              <a:rPr lang="ru-RU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слайде, в качестве образца, представлен отчет в формате 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Excel</a:t>
            </a:r>
            <a:r>
              <a:rPr lang="ru-RU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Мы видим несколько групп столбцов: «Адресные сведения» (первые три колонки) далее группа «Правильные данные» (еще три колонки: общая, жилая площадь, количество проживающих) и далее последовательно несколько групп по каждому поставщику, загрузившему информацию по три такие же колонки в каждой группе: общая, жилая площадь, количество проживающих.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случае, если в ИБ ЖКХ отсутствует информация о площадях и количестве проживающих, в отчете в разделе КП РО «Информационная база ЖКХ» напротив адреса будет отсутствовать информация. Тем не менее, у ТНС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Энерго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и/или Газпрома эта информация может быть проставлена. ОМСУ предлагается выбрать эталонное значение от одного из поставщиков и заполнить её в разделе: «Правильные данные». 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Проработав таким образом все дома, файл необходимо передать в ИБ ЖКХ для последующей загрузки информации в систему. Обращаю внимание, что необходимо работать и передавать нам именно тот файл, который вы выгрузили из системы, в противном случае обратная загрузка может пройти некорректно.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 этап. ОМСУ заполняют информацию о жилых домах и помещениях в них в ГИС ЖКХ. Для этого можно использовать следующие способы: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ручной ввод информации;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импорт файлов;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интеграция;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импорт из ИБ ЖКХ.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 этап. РСО размещают информацию о лицевых счетах, начислениях и оплатах в ГИС ЖКХ.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251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436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/>
              <a:t>Учитывая изложенное, министерство ЖКХ ставит следующую цель:</a:t>
            </a:r>
          </a:p>
          <a:p>
            <a:endParaRPr lang="ru-RU" baseline="0" dirty="0"/>
          </a:p>
          <a:p>
            <a:r>
              <a:rPr lang="ru-RU" baseline="0" dirty="0"/>
              <a:t>ЗАЧИТЫВАЮ СЛАЙД</a:t>
            </a:r>
          </a:p>
          <a:p>
            <a:endParaRPr lang="ru-RU" baseline="0" dirty="0"/>
          </a:p>
          <a:p>
            <a:r>
              <a:rPr lang="ru-RU" baseline="0" dirty="0"/>
              <a:t>Способов достижения этой цели имеется несколько, начиная с полностью ручного ввода, через частичную автоматизацию и заканчивая полностью автоматической загрузкой.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0913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/>
              <a:t>Учитывая изложенное, министерство ЖКХ ставит следующую цель:</a:t>
            </a:r>
          </a:p>
          <a:p>
            <a:endParaRPr lang="ru-RU" baseline="0" dirty="0"/>
          </a:p>
          <a:p>
            <a:r>
              <a:rPr lang="ru-RU" baseline="0" dirty="0"/>
              <a:t>ЗАЧИТЫВАЮ СЛАЙД</a:t>
            </a:r>
          </a:p>
          <a:p>
            <a:endParaRPr lang="ru-RU" baseline="0" dirty="0"/>
          </a:p>
          <a:p>
            <a:r>
              <a:rPr lang="ru-RU" baseline="0" dirty="0"/>
              <a:t>Способов достижения этой цели имеется несколько, начиная с полностью ручного ввода, через частичную автоматизацию и заканчивая полностью автоматической загрузкой.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3963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6712C9-C7B3-4B20-A05A-D69865C99E1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63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C075D-02F2-448B-B1F6-75037DD06CAA}" type="datetimeFigureOut">
              <a:rPr lang="ru-RU" smtClean="0"/>
              <a:t>22.06.2017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8FE07-75F5-47F0-90EC-D18652C6971D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1188" y="2060848"/>
            <a:ext cx="7177608" cy="2520280"/>
          </a:xfrm>
        </p:spPr>
        <p:txBody>
          <a:bodyPr/>
          <a:lstStyle/>
          <a:p>
            <a:pPr algn="ctr"/>
            <a:br>
              <a:rPr lang="ru-RU" sz="3600" b="1" dirty="0">
                <a:latin typeface="+mn-lt"/>
              </a:rPr>
            </a:br>
            <a:r>
              <a:rPr lang="ru-RU" sz="3600" b="1" dirty="0">
                <a:latin typeface="+mn-lt"/>
              </a:rPr>
              <a:t>Актуальные Вопросы</a:t>
            </a:r>
            <a:br>
              <a:rPr lang="ru-RU" sz="3600" b="1" dirty="0">
                <a:latin typeface="+mn-lt"/>
              </a:rPr>
            </a:br>
            <a:r>
              <a:rPr lang="ru-RU" sz="3600" b="1" dirty="0">
                <a:latin typeface="+mn-lt"/>
              </a:rPr>
              <a:t>работы в ГИС ЖКХ</a:t>
            </a:r>
            <a:br>
              <a:rPr lang="ru-RU" sz="3600" b="1" dirty="0">
                <a:latin typeface="+mn-lt"/>
              </a:rPr>
            </a:br>
            <a:r>
              <a:rPr lang="ru-RU" sz="3600" b="1" dirty="0">
                <a:latin typeface="+mn-lt"/>
              </a:rPr>
              <a:t>(</a:t>
            </a:r>
            <a:r>
              <a:rPr lang="en-US" sz="3600" b="1" cap="none" dirty="0">
                <a:latin typeface="+mn-lt"/>
              </a:rPr>
              <a:t>http</a:t>
            </a:r>
            <a:r>
              <a:rPr lang="en-US" sz="3600" b="1" dirty="0">
                <a:latin typeface="+mn-lt"/>
              </a:rPr>
              <a:t>://</a:t>
            </a:r>
            <a:r>
              <a:rPr lang="en-US" sz="3600" b="1" cap="none" dirty="0">
                <a:latin typeface="+mn-lt"/>
              </a:rPr>
              <a:t>dom.gosuslugi.ru</a:t>
            </a:r>
            <a:r>
              <a:rPr lang="ru-RU" sz="3600" b="1" dirty="0">
                <a:latin typeface="+mn-lt"/>
              </a:rPr>
              <a:t>)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6056" y="260648"/>
            <a:ext cx="3073152" cy="1368152"/>
          </a:xfrm>
        </p:spPr>
        <p:txBody>
          <a:bodyPr anchor="ctr">
            <a:normAutofit/>
          </a:bodyPr>
          <a:lstStyle/>
          <a:p>
            <a:r>
              <a:rPr lang="ru-RU" dirty="0"/>
              <a:t>КП РО «Информационная база ЖКХ»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39857"/>
            <a:ext cx="1152128" cy="1209734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850776" y="260648"/>
            <a:ext cx="3073152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dirty="0"/>
              <a:t>Министерство ЖКХ РО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4008" y="5589240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Евтушенко Андрей Сергеевич</a:t>
            </a:r>
          </a:p>
        </p:txBody>
      </p:sp>
    </p:spTree>
    <p:extLst>
      <p:ext uri="{BB962C8B-B14F-4D97-AF65-F5344CB8AC3E}">
        <p14:creationId xmlns:p14="http://schemas.microsoft.com/office/powerpoint/2010/main" val="1304277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Цели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3548" y="1412776"/>
            <a:ext cx="80648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100% МКД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100% ОДПУ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100% ИЖФ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3 млн лицевых счетов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3 млн ИПУ</a:t>
            </a:r>
          </a:p>
          <a:p>
            <a:pPr marL="268288" indent="-268288">
              <a:buFont typeface="Arial" panose="020B0604020202020204" pitchFamily="34" charset="0"/>
              <a:buChar char="•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05166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1682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Цель №1: Занести 100% МКД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3548" y="1412776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ru-RU" sz="2400" dirty="0"/>
              <a:t>Исправить расхождения адресов в РПКР и ГИС</a:t>
            </a:r>
          </a:p>
          <a:p>
            <a:pPr marL="742950" indent="-742950">
              <a:buAutoNum type="arabicPeriod"/>
            </a:pPr>
            <a:r>
              <a:rPr lang="ru-RU" sz="2400" dirty="0"/>
              <a:t>Внести адреса МКД в ФИАС</a:t>
            </a:r>
          </a:p>
          <a:p>
            <a:pPr marL="742950" indent="-742950">
              <a:buAutoNum type="arabicPeriod"/>
            </a:pPr>
            <a:r>
              <a:rPr lang="ru-RU" sz="2400" dirty="0"/>
              <a:t>Удалить дубли в ИБЖКХ</a:t>
            </a:r>
          </a:p>
          <a:p>
            <a:pPr marL="742950" indent="-742950">
              <a:buFontTx/>
              <a:buAutoNum type="arabicPeriod"/>
            </a:pPr>
            <a:r>
              <a:rPr lang="ru-RU" sz="2400" dirty="0"/>
              <a:t>Внести в ГИС  отсутствующие дома (в </a:t>
            </a:r>
            <a:r>
              <a:rPr lang="ru-RU" sz="2400" dirty="0" err="1"/>
              <a:t>т.ч</a:t>
            </a:r>
            <a:r>
              <a:rPr lang="ru-RU" sz="2400" dirty="0"/>
              <a:t>. НСУ)</a:t>
            </a:r>
          </a:p>
          <a:p>
            <a:pPr marL="742950" indent="-742950">
              <a:buAutoNum type="arabicPeriod"/>
            </a:pPr>
            <a:endParaRPr lang="ru-RU" sz="2400" dirty="0"/>
          </a:p>
          <a:p>
            <a:pPr marL="742950" indent="-742950">
              <a:buFontTx/>
              <a:buAutoNum type="arabicPeriod"/>
            </a:pPr>
            <a:r>
              <a:rPr lang="ru-RU" sz="2400" dirty="0"/>
              <a:t>Для блокированных домов изменить тип с МКД на ИЖФ</a:t>
            </a:r>
          </a:p>
          <a:p>
            <a:pPr marL="742950" indent="-742950">
              <a:buAutoNum type="arabicPeriod"/>
            </a:pPr>
            <a:endParaRPr lang="ru-RU" sz="2400" dirty="0"/>
          </a:p>
          <a:p>
            <a:r>
              <a:rPr lang="ru-RU" sz="2400" dirty="0"/>
              <a:t>Проблемы с 1 по 4 – разосланы письмом от Министерства ЖКХ, с приложением перечня домов</a:t>
            </a:r>
          </a:p>
        </p:txBody>
      </p:sp>
    </p:spTree>
    <p:extLst>
      <p:ext uri="{BB962C8B-B14F-4D97-AF65-F5344CB8AC3E}">
        <p14:creationId xmlns:p14="http://schemas.microsoft.com/office/powerpoint/2010/main" val="625198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1682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Цель №2: Занести ОДПУ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3548" y="1412776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2400" dirty="0"/>
              <a:t>Привлечь управляющие организации, ТСЖ, ЖСК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Привлечь ресурсоснабжающие организации</a:t>
            </a:r>
          </a:p>
          <a:p>
            <a:pPr marL="268288" indent="-268288">
              <a:buFont typeface="Arial" panose="020B0604020202020204" pitchFamily="34" charset="0"/>
              <a:buChar char="•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08017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1682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Цель №3: Занести 100% ИЖФ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4000" y="1484784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2400" dirty="0"/>
              <a:t>Взять у </a:t>
            </a:r>
            <a:r>
              <a:rPr lang="ru-RU" sz="2400" dirty="0" err="1"/>
              <a:t>ресурсников</a:t>
            </a:r>
            <a:r>
              <a:rPr lang="ru-RU" sz="2400" dirty="0"/>
              <a:t> (газ, электричество, вода)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Сверить адреса </a:t>
            </a:r>
            <a:r>
              <a:rPr lang="ru-RU" sz="2400" dirty="0" err="1"/>
              <a:t>ресурсников</a:t>
            </a:r>
            <a:r>
              <a:rPr lang="ru-RU" sz="2400" dirty="0"/>
              <a:t> с ИБЖКХ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Внести отсутствующие адреса в ФИАС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Загрузить в ИБЖКХ площади  и количество проживающих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Выгрузить дома из ИБЖКХ в ГИС </a:t>
            </a:r>
          </a:p>
          <a:p>
            <a:pPr marL="742950" indent="-742950">
              <a:buFont typeface="+mj-lt"/>
              <a:buAutoNum type="arabicPeriod"/>
            </a:pPr>
            <a:endParaRPr lang="ru-RU" sz="2400" dirty="0"/>
          </a:p>
          <a:p>
            <a:r>
              <a:rPr lang="ru-RU" sz="2400" dirty="0"/>
              <a:t>Инструкция размещена на сайте  </a:t>
            </a:r>
            <a:r>
              <a:rPr lang="en-US" sz="2400" dirty="0"/>
              <a:t>ibzkh.ru </a:t>
            </a:r>
            <a:r>
              <a:rPr lang="ru-RU" sz="2400" dirty="0"/>
              <a:t>под названием «Инструкция для ОМСУ по работе с Временным хранилищем»</a:t>
            </a:r>
          </a:p>
        </p:txBody>
      </p:sp>
    </p:spTree>
    <p:extLst>
      <p:ext uri="{BB962C8B-B14F-4D97-AF65-F5344CB8AC3E}">
        <p14:creationId xmlns:p14="http://schemas.microsoft.com/office/powerpoint/2010/main" val="377393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0756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Сверка адресов ИЖФ</a:t>
            </a:r>
          </a:p>
        </p:txBody>
      </p:sp>
      <p:pic>
        <p:nvPicPr>
          <p:cNvPr id="1026" name="Picture 2" descr="Сопоставление улиц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40" y="1340768"/>
            <a:ext cx="7985808" cy="519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8136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Сверка адресов ИЖФ</a:t>
            </a:r>
          </a:p>
        </p:txBody>
      </p:sp>
      <p:pic>
        <p:nvPicPr>
          <p:cNvPr id="2050" name="Picture 2" descr="Сопоставление дом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59"/>
            <a:ext cx="8208912" cy="500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42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Загрузка адресов в ФИАС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1C5525-22E0-4498-9230-A0A024473C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84784"/>
            <a:ext cx="7181850" cy="490537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8DDC8E9-9B48-499A-9270-5F490FECD7CF}"/>
              </a:ext>
            </a:extLst>
          </p:cNvPr>
          <p:cNvSpPr/>
          <p:nvPr/>
        </p:nvSpPr>
        <p:spPr>
          <a:xfrm>
            <a:off x="3455876" y="5301208"/>
            <a:ext cx="2160240" cy="6480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534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Отчёт по внешним адресам</a:t>
            </a:r>
          </a:p>
        </p:txBody>
      </p:sp>
      <p:pic>
        <p:nvPicPr>
          <p:cNvPr id="4" name="Picture 2" descr="Работа с внешними адрес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53852"/>
            <a:ext cx="593248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6463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Отчёт по внешним адресам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90" y="1391481"/>
            <a:ext cx="7052610" cy="5421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10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Загрузка адресов в ГИС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1C5525-22E0-4498-9230-A0A024473C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84784"/>
            <a:ext cx="7181850" cy="490537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8DDC8E9-9B48-499A-9270-5F490FECD7CF}"/>
              </a:ext>
            </a:extLst>
          </p:cNvPr>
          <p:cNvSpPr/>
          <p:nvPr/>
        </p:nvSpPr>
        <p:spPr>
          <a:xfrm>
            <a:off x="5076056" y="5589240"/>
            <a:ext cx="2160240" cy="6480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297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1682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Цель №3: Занести 100% ИЖФ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4000" y="1484784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2400" dirty="0"/>
              <a:t>Взять у </a:t>
            </a:r>
            <a:r>
              <a:rPr lang="ru-RU" sz="2400" dirty="0" err="1"/>
              <a:t>ресурсников</a:t>
            </a:r>
            <a:r>
              <a:rPr lang="ru-RU" sz="2400" dirty="0"/>
              <a:t> (газ, электричество, вода)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Сверить адреса </a:t>
            </a:r>
            <a:r>
              <a:rPr lang="ru-RU" sz="2400" dirty="0" err="1"/>
              <a:t>ресурсников</a:t>
            </a:r>
            <a:r>
              <a:rPr lang="ru-RU" sz="2400" dirty="0"/>
              <a:t> с ИБЖКХ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Внести отсутствующие адреса в ФИАС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Загрузить в ИБЖКХ площади  и количество проживающих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2400" dirty="0"/>
              <a:t>Выгрузить дома из ИБЖКХ в ГИС </a:t>
            </a:r>
          </a:p>
          <a:p>
            <a:pPr marL="742950" indent="-742950">
              <a:buFont typeface="+mj-lt"/>
              <a:buAutoNum type="arabicPeriod"/>
            </a:pPr>
            <a:endParaRPr lang="ru-RU" sz="2400" dirty="0"/>
          </a:p>
          <a:p>
            <a:r>
              <a:rPr lang="ru-RU" sz="2400" dirty="0"/>
              <a:t>Инструкция размещена на сайте  </a:t>
            </a:r>
            <a:r>
              <a:rPr lang="en-US" sz="2400" dirty="0"/>
              <a:t>ibzkh.ru </a:t>
            </a:r>
            <a:r>
              <a:rPr lang="ru-RU" sz="2400" dirty="0"/>
              <a:t>под названием «Инструкция для ОМСУ по работе с Временным хранилищем»</a:t>
            </a:r>
          </a:p>
        </p:txBody>
      </p:sp>
    </p:spTree>
    <p:extLst>
      <p:ext uri="{BB962C8B-B14F-4D97-AF65-F5344CB8AC3E}">
        <p14:creationId xmlns:p14="http://schemas.microsoft.com/office/powerpoint/2010/main" val="37171265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Arial" pitchFamily="34" charset="0"/>
                <a:cs typeface="Arial" pitchFamily="34" charset="0"/>
              </a:rPr>
              <a:t>Цели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3548" y="1412776"/>
            <a:ext cx="80648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100% МКД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100% ОДПУ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100% ИЖФ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3 млн лицевых счетов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4000" dirty="0"/>
              <a:t>Занести 3 млн ИПУ</a:t>
            </a:r>
          </a:p>
          <a:p>
            <a:pPr marL="268288" indent="-268288">
              <a:buFont typeface="Arial" panose="020B0604020202020204" pitchFamily="34" charset="0"/>
              <a:buChar char="•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71058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Arial" pitchFamily="34" charset="0"/>
                <a:cs typeface="Arial" pitchFamily="34" charset="0"/>
              </a:rPr>
              <a:t>Техподдержка ИБЖКХ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412776"/>
            <a:ext cx="8064896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800" dirty="0"/>
              <a:t>303-30-47</a:t>
            </a:r>
          </a:p>
          <a:p>
            <a:pPr algn="ctr"/>
            <a:endParaRPr lang="en-US" sz="5400" b="1" dirty="0"/>
          </a:p>
          <a:p>
            <a:pPr algn="ctr"/>
            <a:r>
              <a:rPr lang="ru-RU" sz="5400" b="1" dirty="0"/>
              <a:t>группа в </a:t>
            </a:r>
            <a:r>
              <a:rPr lang="en-US" sz="5400" b="1" dirty="0"/>
              <a:t>Telegram</a:t>
            </a:r>
          </a:p>
          <a:p>
            <a:pPr algn="ctr"/>
            <a:r>
              <a:rPr lang="en-US" sz="8800" dirty="0"/>
              <a:t>@</a:t>
            </a:r>
            <a:r>
              <a:rPr lang="en-US" sz="8800" dirty="0" err="1"/>
              <a:t>musienko</a:t>
            </a:r>
            <a:endParaRPr lang="ru-RU" sz="8800" dirty="0"/>
          </a:p>
        </p:txBody>
      </p:sp>
    </p:spTree>
    <p:extLst>
      <p:ext uri="{BB962C8B-B14F-4D97-AF65-F5344CB8AC3E}">
        <p14:creationId xmlns:p14="http://schemas.microsoft.com/office/powerpoint/2010/main" val="101182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TC101859861[[fn=Выставка]]</Template>
  <TotalTime>3350</TotalTime>
  <Words>1350</Words>
  <Application>Microsoft Office PowerPoint</Application>
  <PresentationFormat>Экран (4:3)</PresentationFormat>
  <Paragraphs>122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Calibri</vt:lpstr>
      <vt:lpstr>Candara</vt:lpstr>
      <vt:lpstr>Tradeshow</vt:lpstr>
      <vt:lpstr> Актуальные Вопросы работы в ГИС ЖКХ (http://dom.gosuslugi.ru)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ZKH IB</cp:lastModifiedBy>
  <cp:revision>138</cp:revision>
  <cp:lastPrinted>2016-03-16T06:20:17Z</cp:lastPrinted>
  <dcterms:created xsi:type="dcterms:W3CDTF">2013-07-22T06:48:29Z</dcterms:created>
  <dcterms:modified xsi:type="dcterms:W3CDTF">2017-06-22T06:20:08Z</dcterms:modified>
</cp:coreProperties>
</file>